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74" autoAdjust="0"/>
  </p:normalViewPr>
  <p:slideViewPr>
    <p:cSldViewPr snapToGrid="0">
      <p:cViewPr varScale="1">
        <p:scale>
          <a:sx n="100" d="100"/>
          <a:sy n="100" d="100"/>
        </p:scale>
        <p:origin x="-75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E:\11\&#1076;\&#1064;&#1072;&#1093;&#1086;&#1074;&#1072;\&#1041;&#1070;&#1044;&#1046;&#1045;&#1058;\21.&#1041;&#1070;&#1044;&#1046;&#1045;&#1058;%202021%20&#1043;&#1054;&#1044;\&#1054;&#1058;&#1063;&#1045;&#1058;%20&#1059;&#1058;&#1042;&#1045;&#1056;&#1046;&#1044;&#1045;&#1053;&#1048;&#1045;%20&#1086;&#1073;%20&#1080;&#1089;&#1087;&#1086;&#1083;&#1085;&#1077;&#1085;&#1080;&#1080;%20&#1073;&#1102;&#1076;&#1078;&#1077;&#1090;&#1072;\&#1041;&#1102;&#1076;&#1078;&#1077;&#1090;%20&#1076;&#1083;&#1103;%20&#1075;&#1088;&#1072;&#1078;&#1076;&#1072;&#1085;%20&#1082;%20&#1088;&#1077;&#1096;&#1077;&#1085;&#1080;&#1102;%20&#1086;&#1073;%20&#1080;&#1089;&#1087;&#1086;&#1083;&#1085;&#1077;&#1085;&#1080;&#1080;%20&#1073;&#1102;&#1076;&#1078;&#1077;&#1090;&#1072;%20&#1079;&#1072;%202020%20&#1075;&#1086;&#1076;\&#1044;&#1080;&#1072;&#1075;&#1088;&#1072;&#1084;&#1084;&#1072;%20&#1076;&#1086;&#1093;&#1086;&#1076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title>
      <c:tx>
        <c:rich>
          <a:bodyPr rot="0" vert="horz"/>
          <a:lstStyle/>
          <a:p>
            <a:pPr>
              <a:defRPr/>
            </a:pPr>
            <a:r>
              <a:rPr lang="ru-RU" dirty="0"/>
              <a:t>структура доходов за </a:t>
            </a: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/>
    </c:title>
    <c:view3D>
      <c:rotX val="30"/>
      <c:depthPercent val="10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Лист2!$B$3</c:f>
              <c:strCache>
                <c:ptCount val="1"/>
                <c:pt idx="0">
                  <c:v>Утвержденный план на 2021 год</c:v>
                </c:pt>
              </c:strCache>
            </c:strRef>
          </c:tx>
          <c:dPt>
            <c:idx val="2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5-E2EF-4040-BE5D-6D6D2645AD4A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sz="1200" dirty="0"/>
                      <a:t>Налоговые доходы
</a:t>
                    </a:r>
                    <a:r>
                      <a:rPr lang="ru-RU" sz="1200" dirty="0" smtClean="0"/>
                      <a:t>85%</a:t>
                    </a:r>
                    <a:endParaRPr lang="ru-RU" sz="1200" dirty="0"/>
                  </a:p>
                </c:rich>
              </c:tx>
              <c:spPr/>
              <c:dLblPos val="outEnd"/>
              <c:showCatName val="1"/>
              <c:showPercent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1200"/>
                    </a:pPr>
                    <a:r>
                      <a:rPr lang="ru-RU" sz="1200" dirty="0"/>
                      <a:t>Безвозмездные поступления
</a:t>
                    </a:r>
                    <a:r>
                      <a:rPr lang="ru-RU" sz="1200" dirty="0" smtClean="0"/>
                      <a:t>15%</a:t>
                    </a:r>
                    <a:endParaRPr lang="ru-RU" sz="1200" dirty="0"/>
                  </a:p>
                </c:rich>
              </c:tx>
              <c:spPr/>
              <c:dLblPos val="outEnd"/>
              <c:showCatName val="1"/>
              <c:showPercent val="1"/>
            </c:dLbl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Лист2!$A$4:$A$6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Лист2!$B$4:$B$6</c:f>
              <c:numCache>
                <c:formatCode>General</c:formatCode>
                <c:ptCount val="3"/>
                <c:pt idx="0" formatCode="#,##0.00">
                  <c:v>13630.6</c:v>
                </c:pt>
                <c:pt idx="1">
                  <c:v>291.10000000000002</c:v>
                </c:pt>
                <c:pt idx="2" formatCode="#,##0.00">
                  <c:v>6780.7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2EF-4040-BE5D-6D6D2645AD4A}"/>
            </c:ext>
          </c:extLst>
        </c:ser>
        <c:dLbls>
          <c:showCatName val="1"/>
        </c:dLbls>
      </c:pie3D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структура налоговых и </a:t>
            </a:r>
          </a:p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неналоговых доходов</a:t>
            </a:r>
          </a:p>
        </c:rich>
      </c:tx>
      <c:layout>
        <c:manualLayout>
          <c:xMode val="edge"/>
          <c:yMode val="edge"/>
          <c:x val="0.22539514879831821"/>
          <c:y val="0.82499223730113935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593918014573701"/>
          <c:y val="0.21027164262657147"/>
          <c:w val="0.82793185036190065"/>
          <c:h val="0.63885925597555204"/>
        </c:manualLayout>
      </c:layout>
      <c:pie3DChart>
        <c:varyColors val="1"/>
        <c:ser>
          <c:idx val="0"/>
          <c:order val="0"/>
          <c:explosion val="6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12-4D63-8EF7-D76EF83C848E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12-4D63-8EF7-D76EF83C848E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12-4D63-8EF7-D76EF83C848E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12-4D63-8EF7-D76EF83C848E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12-4D63-8EF7-D76EF83C848E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312-4D63-8EF7-D76EF83C848E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312-4D63-8EF7-D76EF83C848E}"/>
              </c:ext>
            </c:extLst>
          </c:dPt>
          <c:dLbls>
            <c:dLbl>
              <c:idx val="0"/>
              <c:layout>
                <c:manualLayout>
                  <c:x val="-0.35698588425413808"/>
                  <c:y val="-0.1093093654869816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Налог на доходы физических лиц
</a:t>
                    </a:r>
                    <a:r>
                      <a:rPr lang="ru-RU" dirty="0" smtClean="0"/>
                      <a:t>3,3%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312-4D63-8EF7-D76EF83C848E}"/>
                </c:ext>
              </c:extLst>
            </c:dLbl>
            <c:dLbl>
              <c:idx val="1"/>
              <c:layout>
                <c:manualLayout>
                  <c:x val="-0.11453215494240924"/>
                  <c:y val="-0.225821934245260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Единый сельскохозяйственный налог
</a:t>
                    </a:r>
                    <a:r>
                      <a:rPr lang="ru-RU" dirty="0" smtClean="0"/>
                      <a:t>0,6 %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2.024766274050461E-3"/>
                  <c:y val="0.33190431379662938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Налог на имущество физических лиц
</a:t>
                    </a:r>
                    <a:r>
                      <a:rPr lang="ru-RU" dirty="0" smtClean="0"/>
                      <a:t>0%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312-4D63-8EF7-D76EF83C848E}"/>
                </c:ext>
              </c:extLst>
            </c:dLbl>
            <c:dLbl>
              <c:idx val="3"/>
              <c:layout>
                <c:manualLayout>
                  <c:x val="-5.3805096418732802E-2"/>
                  <c:y val="-0.17998560115190809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Земельный налог
</a:t>
                    </a:r>
                    <a:r>
                      <a:rPr lang="ru-RU" dirty="0" smtClean="0"/>
                      <a:t>78%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3320633635929815"/>
                  <c:y val="-3.58622491303058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Доходы от </a:t>
                    </a:r>
                    <a:r>
                      <a:rPr lang="ru-RU" dirty="0" smtClean="0"/>
                      <a:t>использования и продажи  </a:t>
                    </a:r>
                    <a:r>
                      <a:rPr lang="ru-RU" dirty="0"/>
                      <a:t>имущества
</a:t>
                    </a:r>
                    <a:r>
                      <a:rPr lang="ru-RU" dirty="0" smtClean="0"/>
                      <a:t>4 %</a:t>
                    </a:r>
                    <a:endParaRPr lang="ru-RU" dirty="0"/>
                  </a:p>
                </c:rich>
              </c:tx>
              <c:spPr/>
              <c:dLblPos val="bestFit"/>
              <c:showCatName val="1"/>
              <c:showPercent val="1"/>
            </c:dLbl>
            <c:dLbl>
              <c:idx val="5"/>
              <c:delete val="1"/>
            </c:dLbl>
            <c:dLbl>
              <c:idx val="6"/>
              <c:delete val="1"/>
            </c:dLbl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Лист2!$A$9:$A$15</c:f>
              <c:strCache>
                <c:ptCount val="7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  <c:pt idx="5">
                  <c:v>Прочие неналоговые платежи</c:v>
                </c:pt>
                <c:pt idx="6">
                  <c:v>Денежные взыскания (штрафы)</c:v>
                </c:pt>
              </c:strCache>
            </c:strRef>
          </c:cat>
          <c:val>
            <c:numRef>
              <c:f>Лист2!$B$9:$B$15</c:f>
              <c:numCache>
                <c:formatCode>General</c:formatCode>
                <c:ptCount val="7"/>
                <c:pt idx="0" formatCode="#,##0.00">
                  <c:v>2664</c:v>
                </c:pt>
                <c:pt idx="1">
                  <c:v>71.3</c:v>
                </c:pt>
                <c:pt idx="2" formatCode="#,##0.00">
                  <c:v>1595.9</c:v>
                </c:pt>
                <c:pt idx="3" formatCode="#,##0.00">
                  <c:v>9299.4</c:v>
                </c:pt>
                <c:pt idx="4" formatCode="#,##0.00">
                  <c:v>24.5</c:v>
                </c:pt>
                <c:pt idx="5" formatCode="#,##0.00">
                  <c:v>111.6</c:v>
                </c:pt>
                <c:pt idx="6">
                  <c:v>155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312-4D63-8EF7-D76EF83C848E}"/>
            </c:ext>
          </c:extLst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50960725198802E-2"/>
          <c:y val="1.5285212899782045E-2"/>
          <c:w val="0.97698582900218045"/>
          <c:h val="0.98433949538330534"/>
        </c:manualLayout>
      </c:layout>
      <c:pie3DChart>
        <c:varyColors val="1"/>
      </c:pie3DChart>
      <c:spPr>
        <a:noFill/>
        <a:ln w="25400"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1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структура безвозмездных поступлений</a:t>
            </a:r>
          </a:p>
        </c:rich>
      </c:tx>
      <c:layout>
        <c:manualLayout>
          <c:xMode val="edge"/>
          <c:yMode val="edge"/>
          <c:x val="0.12887546635818467"/>
          <c:y val="2.0198120501271229E-2"/>
        </c:manualLayout>
      </c:layout>
    </c:title>
    <c:view3D>
      <c:rotX val="30"/>
      <c:depthPercent val="100"/>
      <c:perspective val="30"/>
    </c:view3D>
    <c:plotArea>
      <c:layout>
        <c:manualLayout>
          <c:layoutTarget val="inner"/>
          <c:xMode val="edge"/>
          <c:yMode val="edge"/>
          <c:x val="9.281998302770908E-2"/>
          <c:y val="0.17046853351141814"/>
          <c:w val="0.81436003394458323"/>
          <c:h val="0.55448001062870111"/>
        </c:manualLayout>
      </c:layout>
      <c:pie3DChart>
        <c:varyColors val="1"/>
        <c:ser>
          <c:idx val="0"/>
          <c:order val="0"/>
          <c:dPt>
            <c:idx val="0"/>
            <c:explosion val="5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8C-48C8-BFA5-7FEC0EBD8BFE}"/>
              </c:ext>
            </c:extLst>
          </c:dPt>
          <c:dPt>
            <c:idx val="1"/>
            <c:explosion val="8"/>
            <c:spPr>
              <a:solidFill>
                <a:prstClr val="white">
                  <a:lumMod val="75000"/>
                </a:prst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8C-48C8-BFA5-7FEC0EBD8BFE}"/>
              </c:ext>
            </c:extLst>
          </c:dPt>
          <c:dLbls>
            <c:dLbl>
              <c:idx val="0"/>
              <c:layout>
                <c:manualLayout>
                  <c:x val="-5.7883759340728522E-2"/>
                  <c:y val="0.57920317221820095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 dirty="0"/>
                      <a:t>Дотации 
15,3%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388C-48C8-BFA5-7FEC0EBD8BFE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388C-48C8-BFA5-7FEC0EBD8BFE}"/>
                </c:ext>
              </c:extLst>
            </c:dLbl>
            <c:dLbl>
              <c:idx val="2"/>
              <c:layout>
                <c:manualLayout>
                  <c:x val="0.15435669157527598"/>
                  <c:y val="0.7498552236096947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Субвенции 
1,3%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388C-48C8-BFA5-7FEC0EBD8BFE}"/>
                </c:ext>
              </c:extLst>
            </c:dLbl>
            <c:dLbl>
              <c:idx val="3"/>
              <c:layout>
                <c:manualLayout>
                  <c:x val="-0.32525160010504595"/>
                  <c:y val="0.6577305224812436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ru-RU"/>
                      <a:t>Иные межбюджетные трансферты
3,6%</a:t>
                    </a:r>
                  </a:p>
                </c:rich>
              </c:tx>
              <c:spPr/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388C-48C8-BFA5-7FEC0EBD8BFE}"/>
                </c:ext>
              </c:extLst>
            </c:dLbl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Лист2!$A$17:$A$20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Лист2!$B$17:$B$20</c:f>
              <c:numCache>
                <c:formatCode>General</c:formatCode>
                <c:ptCount val="4"/>
                <c:pt idx="0">
                  <c:v>3245.7</c:v>
                </c:pt>
                <c:pt idx="1">
                  <c:v>3228.5</c:v>
                </c:pt>
                <c:pt idx="2">
                  <c:v>223.2</c:v>
                </c:pt>
                <c:pt idx="3">
                  <c:v>83.3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8C-48C8-BFA5-7FEC0EBD8BFE}"/>
            </c:ext>
          </c:extLst>
        </c:ser>
        <c:dLbls>
          <c:showCatName val="1"/>
        </c:dLbls>
      </c:pie3DChart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21CE6-50F7-4CF3-B57D-F020391AB04C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602BF-71B3-4A04-8859-1F7062C87E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065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602BF-71B3-4A04-8859-1F7062C87EA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91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602BF-71B3-4A04-8859-1F7062C87EA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22AD4A-D6B1-4E2C-8B40-BA6B165A0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A260591-8620-44B7-AC96-B766ABA38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FD1E74F-BC64-4424-BAE8-F1C3488A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9A0FF-E70E-4A3F-9229-D754FEE5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D245A3-21F2-467F-9427-370541F0D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81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7F39F7-F13D-4DC7-934E-E7A1F8BC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758D80E-2435-4654-B434-F1C3D660C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E1A0CDE-C235-43A4-BDE8-5539CAD0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4B7EBA-3C3C-41CA-9A83-C322032B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BF6DD5-57AF-4F95-9526-88D470AD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27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52E4EB-84BB-47B1-8EC9-392EB6750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4554083-E18B-4E80-B16C-7B366FA1A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8AFB81B-DF5E-43BE-80F3-DF2421D6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6E4A9B-188A-47C6-878A-94982E84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6405CD-9ED2-4D99-9963-E6CE40AC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57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F91B8-EE30-45E8-8BBA-6CFBCEFAA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93D12A-EAB7-4D36-98A0-0C24E1207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7185B0-152B-40A3-B795-79EDDA3A0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434408-DAC6-4008-9BF8-9ED75162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803CD95-2200-45BD-80E5-0096FA72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379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647555-2BE1-4892-B709-C72E2BA4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7D2301-0DD7-40D1-B73D-924291ADF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78528B-07DA-4639-B23D-F9984E65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8A66DE-008A-4107-960C-91AD966B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7E801B-46BF-42BF-B20E-EC50757A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42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767A3-0207-4B6B-A648-92C8C33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8C1C66-BA64-4F84-8048-E2DBD10DE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38EC147-BD55-4397-8016-013B10B8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D5E9E1-DCD3-44EC-B9DA-6F5EE3C9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3170B5-2ED7-4588-BE4E-A3D4960A2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76B0D37-2511-45D5-82B5-221C78BB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51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A63736-FB76-41ED-ADD1-E5BCD429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C774121-F107-45C9-9A38-30F38D20C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DCB90C-4AEC-410C-9CE0-661682AF5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36FD6DD-D373-4954-B010-5C9400540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1C0A26A-59D6-4AD9-ACFB-3DB404251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5685DF-8029-4AEC-BCBF-67CB576F9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B76D700-13EF-4DA2-B35D-1265526A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0257291-D3A6-4EAC-A30C-6FC4C237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71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EFEDED-459F-466A-A1D7-1F9865D8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4CB1A2D-C6AA-4529-9491-D7AF1DCA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1F9DEB-C0C1-42E1-AE05-4C2B343C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CFA9FE9-4DAD-4D63-835E-244C67F9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41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B5E863-0FEB-499B-82BD-3552DA21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36A5B26-3EF1-4474-9D5D-851B521E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695BD3E-C733-4974-890F-544817EA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959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14F5B3-64C2-4818-9B4F-516E5186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4071EBE-3BDF-4E5C-ADC4-2E2365040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24DACAC-6491-4FCC-AC0F-3F22BA827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A72B0D-800C-43F6-AF3E-B5EBC283C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58384C-2F4E-4527-8EF2-02BE8086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EFE9D6C-9EE0-449A-B434-9F7082D0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27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A7889-665E-4AE7-952F-677D0B8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F81100-11EC-4E34-BACA-AE7668509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3683BF3-B321-4C4C-94F1-44C78DB4F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8943683-5D7E-413C-8B29-672A8AEB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291351F-24A7-4B21-B6DA-89CF5643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C565107-DA91-440F-9122-9937C977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674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3FFDB-73BD-42A3-853B-700B13FF0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B043566-98B9-4D48-9C6F-772CF47BD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329674-5F1E-494B-881C-B022098E4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AD87-664F-44EB-9DC6-0025B211C1A9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30AD467-BEF2-463F-85EB-13341AF2D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4DF4D1-CF5A-44DF-A89B-59C2B510E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B5726-410F-4BC7-9782-D96FAEA48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68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81A5AF9-9B02-470C-B9E0-EE867059A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EB54E7-01A3-468F-9B15-A81A805F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091"/>
            <a:ext cx="9144000" cy="8794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БЮДЖЕТ ДЛЯ ГРАЖДАН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0C323BA-F833-4B2E-813D-EE5004A56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2567"/>
            <a:ext cx="9144000" cy="1655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/>
              <a:t>по исполнению бюджета </a:t>
            </a:r>
            <a:r>
              <a:rPr lang="ru-RU" sz="3600" dirty="0" err="1" smtClean="0"/>
              <a:t>Нижнемедведицкого</a:t>
            </a:r>
            <a:r>
              <a:rPr lang="ru-RU" sz="3600" dirty="0" smtClean="0"/>
              <a:t> </a:t>
            </a:r>
            <a:r>
              <a:rPr lang="ru-RU" sz="3600" dirty="0"/>
              <a:t>сельсовета Курского района Курской области за </a:t>
            </a:r>
            <a:r>
              <a:rPr lang="ru-RU" sz="3600" dirty="0" smtClean="0"/>
              <a:t>2023 </a:t>
            </a:r>
            <a:r>
              <a:rPr lang="ru-RU" sz="3600" dirty="0"/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240006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8DCF897-CC1A-44AE-9A4C-FBC25C828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6229"/>
            <a:ext cx="9144000" cy="115409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Уважаемые жители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МО </a:t>
            </a:r>
            <a:r>
              <a:rPr lang="ru-RU" sz="3600" dirty="0" smtClean="0">
                <a:solidFill>
                  <a:srgbClr val="002060"/>
                </a:solidFill>
              </a:rPr>
              <a:t>«Нижнемедведицкий  </a:t>
            </a:r>
            <a:r>
              <a:rPr lang="ru-RU" sz="3600" dirty="0">
                <a:solidFill>
                  <a:srgbClr val="002060"/>
                </a:solidFill>
              </a:rPr>
              <a:t>сельсовет»!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D8C967-4F43-41BE-9BF9-ACA29129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15456"/>
            <a:ext cx="9144000" cy="4027892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   </a:t>
            </a:r>
            <a:r>
              <a:rPr lang="ru-RU" sz="2000" dirty="0">
                <a:solidFill>
                  <a:srgbClr val="002060"/>
                </a:solidFill>
              </a:rPr>
              <a:t>В соответствии с Бюджетным посланием Президента Российской Федерации В.В. Путина о бюджетной политике,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</a:t>
            </a:r>
            <a:r>
              <a:rPr lang="ru-RU" sz="2000" dirty="0" smtClean="0">
                <a:solidFill>
                  <a:srgbClr val="002060"/>
                </a:solidFill>
              </a:rPr>
              <a:t>2023 </a:t>
            </a:r>
            <a:r>
              <a:rPr lang="ru-RU" sz="2000" dirty="0">
                <a:solidFill>
                  <a:srgbClr val="002060"/>
                </a:solidFill>
              </a:rPr>
              <a:t>год.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Представленная в ней информация позволит гражданам составить представление об источниках формирования доходов бюджета сельского поселения, направлениях расходования бюджетных средств в </a:t>
            </a:r>
            <a:r>
              <a:rPr lang="ru-RU" sz="2000" dirty="0" smtClean="0">
                <a:solidFill>
                  <a:srgbClr val="002060"/>
                </a:solidFill>
              </a:rPr>
              <a:t>2023 </a:t>
            </a:r>
            <a:r>
              <a:rPr lang="ru-RU" sz="2000" dirty="0">
                <a:solidFill>
                  <a:srgbClr val="002060"/>
                </a:solidFill>
              </a:rPr>
              <a:t>году и сделать выводы об эффективности использования бюджетных средств.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    Администрация </a:t>
            </a:r>
            <a:r>
              <a:rPr lang="ru-RU" sz="2000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сельсовета Курского района Курской области, публикуя брошюру «Бюджет для граждан» по исполнению бюджета за </a:t>
            </a:r>
            <a:r>
              <a:rPr lang="ru-RU" sz="2000" dirty="0" smtClean="0">
                <a:solidFill>
                  <a:srgbClr val="002060"/>
                </a:solidFill>
              </a:rPr>
              <a:t>2023 </a:t>
            </a:r>
            <a:r>
              <a:rPr lang="ru-RU" sz="2000" dirty="0">
                <a:solidFill>
                  <a:srgbClr val="002060"/>
                </a:solidFill>
              </a:rPr>
              <a:t>год, надеется на заинтересованное внимание жителей сельского поселения к процессу исполнения бюджета.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F803CAE-A5F1-4400-9D22-33171BC33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9267" cy="2115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91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77FC3E-7E92-402E-844C-80B8C10F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1842"/>
            <a:ext cx="10515600" cy="1305016"/>
          </a:xfrm>
        </p:spPr>
        <p:txBody>
          <a:bodyPr>
            <a:normAutofit fontScale="90000"/>
          </a:bodyPr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  <a:t/>
            </a:r>
            <a:br>
              <a:rPr lang="ru-RU" sz="6000" b="0" i="0" kern="0" dirty="0">
                <a:solidFill>
                  <a:prstClr val="black"/>
                </a:solidFill>
                <a:latin typeface="Corbel"/>
                <a:cs typeface="Arial" charset="0"/>
              </a:rPr>
            </a:b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Основные показатели исполнения бюджета </a:t>
            </a:r>
            <a:r>
              <a:rPr lang="ru-RU" sz="3200" b="1" i="0" kern="0" dirty="0" err="1" smtClean="0">
                <a:solidFill>
                  <a:srgbClr val="002060"/>
                </a:solidFill>
                <a:latin typeface="Corbel"/>
                <a:cs typeface="Arial" charset="0"/>
              </a:rPr>
              <a:t>Нижнемедведицкого</a:t>
            </a:r>
            <a:r>
              <a:rPr lang="ru-RU" sz="3200" b="1" i="0" kern="0" dirty="0" smtClean="0">
                <a:solidFill>
                  <a:srgbClr val="002060"/>
                </a:solidFill>
                <a:latin typeface="Corbel"/>
                <a:cs typeface="Arial" charset="0"/>
              </a:rPr>
              <a:t>  </a:t>
            </a: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сельсовета за </a:t>
            </a:r>
            <a:r>
              <a:rPr lang="ru-RU" sz="3200" b="1" i="0" kern="0" dirty="0" smtClean="0">
                <a:solidFill>
                  <a:srgbClr val="002060"/>
                </a:solidFill>
                <a:latin typeface="Corbel"/>
                <a:cs typeface="Arial" charset="0"/>
              </a:rPr>
              <a:t>2023 </a:t>
            </a:r>
            <a:r>
              <a:rPr lang="ru-RU" sz="3200" b="1" i="0" kern="0" dirty="0">
                <a:solidFill>
                  <a:srgbClr val="002060"/>
                </a:solidFill>
                <a:latin typeface="Corbel"/>
                <a:cs typeface="Arial" charset="0"/>
              </a:rPr>
              <a:t>год</a:t>
            </a:r>
            <a: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  <a:t/>
            </a:r>
            <a:br>
              <a:rPr lang="ru-RU" sz="3200" b="1" i="0" kern="0" dirty="0">
                <a:solidFill>
                  <a:srgbClr val="FFFF00"/>
                </a:solidFill>
                <a:latin typeface="Corbel"/>
                <a:cs typeface="Arial" charset="0"/>
              </a:rPr>
            </a:br>
            <a:endParaRPr lang="ru-RU" sz="3200" b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6220A1-B09F-4A65-8D7E-8B92B11B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13391"/>
            <a:ext cx="10515600" cy="43762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52D7B256-8B66-4B91-8F32-BB46AFF74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06839745"/>
              </p:ext>
            </p:extLst>
          </p:nvPr>
        </p:nvGraphicFramePr>
        <p:xfrm>
          <a:off x="787461" y="1242874"/>
          <a:ext cx="10534527" cy="5316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371">
                  <a:extLst>
                    <a:ext uri="{9D8B030D-6E8A-4147-A177-3AD203B41FA5}">
                      <a16:colId xmlns="" xmlns:a16="http://schemas.microsoft.com/office/drawing/2014/main" val="3589040086"/>
                    </a:ext>
                  </a:extLst>
                </a:gridCol>
                <a:gridCol w="2476870">
                  <a:extLst>
                    <a:ext uri="{9D8B030D-6E8A-4147-A177-3AD203B41FA5}">
                      <a16:colId xmlns="" xmlns:a16="http://schemas.microsoft.com/office/drawing/2014/main" val="392007372"/>
                    </a:ext>
                  </a:extLst>
                </a:gridCol>
                <a:gridCol w="2689934">
                  <a:extLst>
                    <a:ext uri="{9D8B030D-6E8A-4147-A177-3AD203B41FA5}">
                      <a16:colId xmlns="" xmlns:a16="http://schemas.microsoft.com/office/drawing/2014/main" val="1505587372"/>
                    </a:ext>
                  </a:extLst>
                </a:gridCol>
                <a:gridCol w="2056352">
                  <a:extLst>
                    <a:ext uri="{9D8B030D-6E8A-4147-A177-3AD203B41FA5}">
                      <a16:colId xmlns="" xmlns:a16="http://schemas.microsoft.com/office/drawing/2014/main" val="2998190669"/>
                    </a:ext>
                  </a:extLst>
                </a:gridCol>
              </a:tblGrid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ДОХОДНАЯ ЧАСТЬ БЮДЖЕТА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7035702"/>
                  </a:ext>
                </a:extLst>
              </a:tr>
              <a:tr h="986096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Утвержденный 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Фактическое исполнение </a:t>
                      </a:r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 </a:t>
                      </a:r>
                      <a:r>
                        <a:rPr lang="ru-RU" sz="1700" b="1" i="0" u="none" strike="noStrike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01.01.2024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г. (тыс. руб.)</a:t>
                      </a:r>
                    </a:p>
                  </a:txBody>
                  <a:tcPr marL="82213" marR="82213" marT="79406" marB="79406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13" marR="82213" marT="79406" marB="79406" anchor="ctr"/>
                </a:tc>
                <a:extLst>
                  <a:ext uri="{0D108BD9-81ED-4DB2-BD59-A6C34878D82A}">
                    <a16:rowId xmlns="" xmlns:a16="http://schemas.microsoft.com/office/drawing/2014/main" val="1921289022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объем доходов</a:t>
                      </a:r>
                    </a:p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20674,4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21296,7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103,0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9625376"/>
                  </a:ext>
                </a:extLst>
              </a:tr>
              <a:tr h="674301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17420,9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18043,3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104,0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3687333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3253,4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3253,4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5482113"/>
                  </a:ext>
                </a:extLst>
              </a:tr>
              <a:tr h="461023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РАСХОДНАЯ ЧАСТЬ БЮДЖЕТА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693657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Общий объём расходов</a:t>
                      </a:r>
                    </a:p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из них: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27456,1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18632,9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68,0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7216714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 счет собственных средств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26407,8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17584,7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66,5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44513547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Дефицит(-) Профицит(+)</a:t>
                      </a:r>
                    </a:p>
                  </a:txBody>
                  <a:tcPr marL="82213" marR="82213" marT="79392" marB="79392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1048,2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29976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5356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E382EF-E758-4442-ACB4-AAE61D4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45"/>
            <a:ext cx="10631750" cy="4261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Показатели исполнения доходов </a:t>
            </a:r>
            <a:r>
              <a:rPr lang="ru-RU" sz="2800" b="1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сельсовета за </a:t>
            </a:r>
            <a:r>
              <a:rPr 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932C8F21-F8E6-4AD1-B511-6094BB7A1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989638"/>
              </p:ext>
            </p:extLst>
          </p:nvPr>
        </p:nvGraphicFramePr>
        <p:xfrm>
          <a:off x="76941" y="648071"/>
          <a:ext cx="12038118" cy="45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999">
                  <a:extLst>
                    <a:ext uri="{9D8B030D-6E8A-4147-A177-3AD203B41FA5}">
                      <a16:colId xmlns="" xmlns:a16="http://schemas.microsoft.com/office/drawing/2014/main" val="4217808057"/>
                    </a:ext>
                  </a:extLst>
                </a:gridCol>
                <a:gridCol w="6027109">
                  <a:extLst>
                    <a:ext uri="{9D8B030D-6E8A-4147-A177-3AD203B41FA5}">
                      <a16:colId xmlns="" xmlns:a16="http://schemas.microsoft.com/office/drawing/2014/main" val="3621382787"/>
                    </a:ext>
                  </a:extLst>
                </a:gridCol>
                <a:gridCol w="1890944">
                  <a:extLst>
                    <a:ext uri="{9D8B030D-6E8A-4147-A177-3AD203B41FA5}">
                      <a16:colId xmlns="" xmlns:a16="http://schemas.microsoft.com/office/drawing/2014/main" val="1800260951"/>
                    </a:ext>
                  </a:extLst>
                </a:gridCol>
                <a:gridCol w="2050742">
                  <a:extLst>
                    <a:ext uri="{9D8B030D-6E8A-4147-A177-3AD203B41FA5}">
                      <a16:colId xmlns="" xmlns:a16="http://schemas.microsoft.com/office/drawing/2014/main" val="3232241552"/>
                    </a:ext>
                  </a:extLst>
                </a:gridCol>
                <a:gridCol w="1500324">
                  <a:extLst>
                    <a:ext uri="{9D8B030D-6E8A-4147-A177-3AD203B41FA5}">
                      <a16:colId xmlns="" xmlns:a16="http://schemas.microsoft.com/office/drawing/2014/main" val="3540886589"/>
                    </a:ext>
                  </a:extLst>
                </a:gridCol>
              </a:tblGrid>
              <a:tr h="443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№ п/п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НАИМЕНОВАНИЕ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Утвержденный план </a:t>
                      </a:r>
                      <a:r>
                        <a:rPr lang="ru-RU" sz="1200" dirty="0" smtClean="0"/>
                        <a:t>2023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Исполнение </a:t>
                      </a:r>
                      <a:r>
                        <a:rPr lang="ru-RU" sz="1200" dirty="0" smtClean="0"/>
                        <a:t>2023 </a:t>
                      </a:r>
                      <a:r>
                        <a:rPr lang="ru-RU" sz="1200" dirty="0"/>
                        <a:t>год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% исполнения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3290614"/>
                  </a:ext>
                </a:extLst>
              </a:tr>
              <a:tr h="315156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bg1"/>
                          </a:solidFill>
                        </a:rPr>
                        <a:t>Доходы всего</a:t>
                      </a: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20674,4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21296,7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9693350"/>
                  </a:ext>
                </a:extLst>
              </a:tr>
              <a:tr h="2689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Налоговые и неналоговые  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доходы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17421,0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18043,3</a:t>
                      </a:r>
                      <a:endParaRPr lang="ru-R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5052853"/>
                  </a:ext>
                </a:extLst>
              </a:tr>
              <a:tr h="32048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НДФЛ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731,7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705,7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96,4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5034996"/>
                  </a:ext>
                </a:extLst>
              </a:tr>
              <a:tr h="2920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ЕСХН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135,6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135,6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627690"/>
                  </a:ext>
                </a:extLst>
              </a:tr>
              <a:tr h="3346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Налог на имущество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-362,9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9549617"/>
                  </a:ext>
                </a:extLst>
              </a:tr>
              <a:tr h="3240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Земельный налог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15685,8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16691,0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106,4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1040213"/>
                  </a:ext>
                </a:extLst>
              </a:tr>
              <a:tr h="3107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Доходы от использования имущества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250,3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256,3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102,3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9995855"/>
                  </a:ext>
                </a:extLst>
              </a:tr>
              <a:tr h="3533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Доходы от </a:t>
                      </a: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продажи материальных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</a:rPr>
                        <a:t> и нематериальных доходов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617,6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617,6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6928973"/>
                  </a:ext>
                </a:extLst>
              </a:tr>
              <a:tr h="8827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III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Безвозмездные поступления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3253,4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3253,4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240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018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D9B0C5-6A3A-4EC2-A893-1AA234FC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5295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доходов бюджета в </a:t>
            </a:r>
            <a:r>
              <a:rPr lang="ru-RU" sz="3200" b="1" dirty="0" smtClean="0">
                <a:solidFill>
                  <a:srgbClr val="002060"/>
                </a:solidFill>
              </a:rPr>
              <a:t>2023 </a:t>
            </a:r>
            <a:r>
              <a:rPr lang="ru-RU" sz="3200" b="1" dirty="0">
                <a:solidFill>
                  <a:srgbClr val="002060"/>
                </a:solidFill>
              </a:rPr>
              <a:t>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102D00F3-3FB7-4B11-8941-39AD40D68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5439141"/>
              </p:ext>
            </p:extLst>
          </p:nvPr>
        </p:nvGraphicFramePr>
        <p:xfrm>
          <a:off x="0" y="974717"/>
          <a:ext cx="12192000" cy="625818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752252">
                  <a:extLst>
                    <a:ext uri="{9D8B030D-6E8A-4147-A177-3AD203B41FA5}">
                      <a16:colId xmlns="" xmlns:a16="http://schemas.microsoft.com/office/drawing/2014/main" val="1012139111"/>
                    </a:ext>
                  </a:extLst>
                </a:gridCol>
                <a:gridCol w="1381599">
                  <a:extLst>
                    <a:ext uri="{9D8B030D-6E8A-4147-A177-3AD203B41FA5}">
                      <a16:colId xmlns="" xmlns:a16="http://schemas.microsoft.com/office/drawing/2014/main" val="4035003945"/>
                    </a:ext>
                  </a:extLst>
                </a:gridCol>
                <a:gridCol w="1180532">
                  <a:extLst>
                    <a:ext uri="{9D8B030D-6E8A-4147-A177-3AD203B41FA5}">
                      <a16:colId xmlns="" xmlns:a16="http://schemas.microsoft.com/office/drawing/2014/main" val="2273959831"/>
                    </a:ext>
                  </a:extLst>
                </a:gridCol>
                <a:gridCol w="924493">
                  <a:extLst>
                    <a:ext uri="{9D8B030D-6E8A-4147-A177-3AD203B41FA5}">
                      <a16:colId xmlns="" xmlns:a16="http://schemas.microsoft.com/office/drawing/2014/main" val="3065830860"/>
                    </a:ext>
                  </a:extLst>
                </a:gridCol>
                <a:gridCol w="5953124">
                  <a:extLst>
                    <a:ext uri="{9D8B030D-6E8A-4147-A177-3AD203B41FA5}">
                      <a16:colId xmlns="" xmlns:a16="http://schemas.microsoft.com/office/drawing/2014/main" val="3532483058"/>
                    </a:ext>
                  </a:extLst>
                </a:gridCol>
              </a:tblGrid>
              <a:tr h="7630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Наименование доходов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Утвержденный план на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Исполнено за </a:t>
                      </a:r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исполнения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="" xmlns:a16="http://schemas.microsoft.com/office/drawing/2014/main" val="1081034431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Налоговые доходы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16553,1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17169,4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103,7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0819272"/>
                  </a:ext>
                </a:extLst>
              </a:tr>
              <a:tr h="2893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Неналоговые доходы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867,9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873,9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4172321"/>
                  </a:ext>
                </a:extLst>
              </a:tr>
              <a:tr h="3044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3253,4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3253,4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5592789"/>
                  </a:ext>
                </a:extLst>
              </a:tr>
              <a:tr h="3083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20" marR="5020" marT="50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9572395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Итого доходов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20674,4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21296,7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u="none" strike="noStrike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rtl="0" fontAlgn="b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="" xmlns:a16="http://schemas.microsoft.com/office/drawing/2014/main" val="1328837110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17421,0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18043,3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104</a:t>
                      </a:r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5046692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доходы физических лиц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731,7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705,7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96,4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4084808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Единый сельскохозяйственный налог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135,6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135,6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3316680"/>
                  </a:ext>
                </a:extLst>
              </a:tr>
              <a:tr h="2845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>
                          <a:solidFill>
                            <a:srgbClr val="002060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lang="ru-RU" sz="14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-362,9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9590783"/>
                  </a:ext>
                </a:extLst>
              </a:tr>
              <a:tr h="5119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15685,8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16691,0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106,4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26126854"/>
                  </a:ext>
                </a:extLst>
              </a:tr>
              <a:tr h="6459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Доходы от использования</a:t>
                      </a:r>
                    </a:p>
                    <a:p>
                      <a:pPr algn="l" rtl="0" fontAlgn="ctr"/>
                      <a:r>
                        <a:rPr lang="ru-RU" sz="14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имущества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867,9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873,9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u="none" strike="noStrike" smtClean="0">
                          <a:solidFill>
                            <a:srgbClr val="002060"/>
                          </a:solidFill>
                          <a:effectLst/>
                        </a:rPr>
                        <a:t>100,7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485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="" xmlns:a16="http://schemas.microsoft.com/office/drawing/2014/main" val="2087561131"/>
                  </a:ext>
                </a:extLst>
              </a:tr>
              <a:tr h="344044">
                <a:tc>
                  <a:txBody>
                    <a:bodyPr/>
                    <a:lstStyle/>
                    <a:p>
                      <a:pPr algn="l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020" marR="5020" marT="5020" marB="0" anchor="b"/>
                </a:tc>
                <a:extLst>
                  <a:ext uri="{0D108BD9-81ED-4DB2-BD59-A6C34878D82A}">
                    <a16:rowId xmlns="" xmlns:a16="http://schemas.microsoft.com/office/drawing/2014/main" val="4067400545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350F4560-9280-42F8-87F2-C2AE72531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56981533"/>
              </p:ext>
            </p:extLst>
          </p:nvPr>
        </p:nvGraphicFramePr>
        <p:xfrm>
          <a:off x="6455664" y="932688"/>
          <a:ext cx="5513832" cy="171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6072DC9D-7F93-4E65-84C0-B661DC1E1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46002836"/>
              </p:ext>
            </p:extLst>
          </p:nvPr>
        </p:nvGraphicFramePr>
        <p:xfrm>
          <a:off x="6291072" y="3054096"/>
          <a:ext cx="5900928" cy="4233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063271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647005-5090-41E1-9B60-EAEBF831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Структура </a:t>
            </a:r>
            <a:r>
              <a:rPr lang="ru-RU" sz="3200" b="1" dirty="0" smtClean="0">
                <a:solidFill>
                  <a:srgbClr val="002060"/>
                </a:solidFill>
              </a:rPr>
              <a:t>безвозмездных поступлений в доходах  </a:t>
            </a:r>
            <a:r>
              <a:rPr lang="ru-RU" sz="3200" b="1" dirty="0">
                <a:solidFill>
                  <a:srgbClr val="002060"/>
                </a:solidFill>
              </a:rPr>
              <a:t>бюджета в </a:t>
            </a:r>
            <a:r>
              <a:rPr lang="ru-RU" sz="3200" b="1" dirty="0" smtClean="0">
                <a:solidFill>
                  <a:srgbClr val="002060"/>
                </a:solidFill>
              </a:rPr>
              <a:t>2023 </a:t>
            </a:r>
            <a:r>
              <a:rPr lang="ru-RU" sz="3200" b="1" dirty="0">
                <a:solidFill>
                  <a:srgbClr val="002060"/>
                </a:solidFill>
              </a:rPr>
              <a:t>году</a:t>
            </a:r>
            <a:endParaRPr lang="ru-RU" sz="32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F3B2180-7293-4A5A-8EC3-0920D4A71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3812779"/>
              </p:ext>
            </p:extLst>
          </p:nvPr>
        </p:nvGraphicFramePr>
        <p:xfrm>
          <a:off x="838199" y="1147482"/>
          <a:ext cx="10649504" cy="41085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0582">
                  <a:extLst>
                    <a:ext uri="{9D8B030D-6E8A-4147-A177-3AD203B41FA5}">
                      <a16:colId xmlns="" xmlns:a16="http://schemas.microsoft.com/office/drawing/2014/main" val="3776024808"/>
                    </a:ext>
                  </a:extLst>
                </a:gridCol>
                <a:gridCol w="1697826">
                  <a:extLst>
                    <a:ext uri="{9D8B030D-6E8A-4147-A177-3AD203B41FA5}">
                      <a16:colId xmlns="" xmlns:a16="http://schemas.microsoft.com/office/drawing/2014/main" val="1592746330"/>
                    </a:ext>
                  </a:extLst>
                </a:gridCol>
                <a:gridCol w="1324677">
                  <a:extLst>
                    <a:ext uri="{9D8B030D-6E8A-4147-A177-3AD203B41FA5}">
                      <a16:colId xmlns="" xmlns:a16="http://schemas.microsoft.com/office/drawing/2014/main" val="3468241948"/>
                    </a:ext>
                  </a:extLst>
                </a:gridCol>
                <a:gridCol w="1268705">
                  <a:extLst>
                    <a:ext uri="{9D8B030D-6E8A-4147-A177-3AD203B41FA5}">
                      <a16:colId xmlns="" xmlns:a16="http://schemas.microsoft.com/office/drawing/2014/main" val="899143543"/>
                    </a:ext>
                  </a:extLst>
                </a:gridCol>
                <a:gridCol w="4617714">
                  <a:extLst>
                    <a:ext uri="{9D8B030D-6E8A-4147-A177-3AD203B41FA5}">
                      <a16:colId xmlns="" xmlns:a16="http://schemas.microsoft.com/office/drawing/2014/main" val="1900567524"/>
                    </a:ext>
                  </a:extLst>
                </a:gridCol>
              </a:tblGrid>
              <a:tr h="5485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3253,4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3253,4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100,0</a:t>
                      </a:r>
                      <a:endParaRPr lang="ru-RU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26747966"/>
                  </a:ext>
                </a:extLst>
              </a:tr>
              <a:tr h="9216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>
                          <a:solidFill>
                            <a:srgbClr val="002060"/>
                          </a:solidFill>
                          <a:effectLst/>
                        </a:rPr>
                        <a:t>Дотации </a:t>
                      </a:r>
                      <a:endParaRPr lang="ru-RU" sz="16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2205,2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2205,2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1376610"/>
                  </a:ext>
                </a:extLst>
              </a:tr>
              <a:tr h="788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Субвенции 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280,3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280,3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5337086"/>
                  </a:ext>
                </a:extLst>
              </a:tr>
              <a:tr h="78889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767,9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767,9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5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861462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66E2178F-F696-4CB6-A505-53E41011B52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02033462"/>
              </p:ext>
            </p:extLst>
          </p:nvPr>
        </p:nvGraphicFramePr>
        <p:xfrm>
          <a:off x="6880193" y="976544"/>
          <a:ext cx="4607509" cy="511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FEA0613D-F388-434C-861B-DB344892A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81794205"/>
              </p:ext>
            </p:extLst>
          </p:nvPr>
        </p:nvGraphicFramePr>
        <p:xfrm>
          <a:off x="6886575" y="1152525"/>
          <a:ext cx="4562475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84653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727FC4-0F45-4E44-8C33-B0AB36B36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527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Исполнение расходной части бюджета </a:t>
            </a:r>
            <a:r>
              <a:rPr lang="ru-RU" sz="2800" b="1" dirty="0" err="1" smtClean="0">
                <a:solidFill>
                  <a:srgbClr val="002060"/>
                </a:solidFill>
              </a:rPr>
              <a:t>Нижнемедведицкого</a:t>
            </a:r>
            <a:r>
              <a:rPr lang="ru-RU" sz="2800" b="1" dirty="0" smtClean="0">
                <a:solidFill>
                  <a:srgbClr val="002060"/>
                </a:solidFill>
              </a:rPr>
              <a:t>  </a:t>
            </a:r>
            <a:r>
              <a:rPr lang="ru-RU" sz="2800" b="1" dirty="0">
                <a:solidFill>
                  <a:srgbClr val="002060"/>
                </a:solidFill>
              </a:rPr>
              <a:t>сельсовета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 по отраслям за </a:t>
            </a:r>
            <a:r>
              <a:rPr lang="ru-RU" sz="2800" b="1" dirty="0" smtClean="0">
                <a:solidFill>
                  <a:srgbClr val="002060"/>
                </a:solidFill>
              </a:rPr>
              <a:t>2023 </a:t>
            </a:r>
            <a:r>
              <a:rPr lang="ru-RU" sz="2800" b="1" dirty="0">
                <a:solidFill>
                  <a:srgbClr val="002060"/>
                </a:solidFill>
              </a:rPr>
              <a:t>год </a:t>
            </a:r>
            <a:r>
              <a:rPr lang="ru-RU" sz="2000" b="1" dirty="0">
                <a:solidFill>
                  <a:srgbClr val="002060"/>
                </a:solidFill>
              </a:rPr>
              <a:t>(тысяч рублей)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0F697C99-5BF3-4274-8F19-E7BD898F6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3628583"/>
              </p:ext>
            </p:extLst>
          </p:nvPr>
        </p:nvGraphicFramePr>
        <p:xfrm>
          <a:off x="766808" y="1838254"/>
          <a:ext cx="10658383" cy="4394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96955">
                  <a:extLst>
                    <a:ext uri="{9D8B030D-6E8A-4147-A177-3AD203B41FA5}">
                      <a16:colId xmlns="" xmlns:a16="http://schemas.microsoft.com/office/drawing/2014/main" val="555023165"/>
                    </a:ext>
                  </a:extLst>
                </a:gridCol>
                <a:gridCol w="2325762">
                  <a:extLst>
                    <a:ext uri="{9D8B030D-6E8A-4147-A177-3AD203B41FA5}">
                      <a16:colId xmlns="" xmlns:a16="http://schemas.microsoft.com/office/drawing/2014/main" val="2223139955"/>
                    </a:ext>
                  </a:extLst>
                </a:gridCol>
                <a:gridCol w="2667833">
                  <a:extLst>
                    <a:ext uri="{9D8B030D-6E8A-4147-A177-3AD203B41FA5}">
                      <a16:colId xmlns="" xmlns:a16="http://schemas.microsoft.com/office/drawing/2014/main" val="3310338783"/>
                    </a:ext>
                  </a:extLst>
                </a:gridCol>
                <a:gridCol w="2667833">
                  <a:extLst>
                    <a:ext uri="{9D8B030D-6E8A-4147-A177-3AD203B41FA5}">
                      <a16:colId xmlns="" xmlns:a16="http://schemas.microsoft.com/office/drawing/2014/main" val="3532024570"/>
                    </a:ext>
                  </a:extLst>
                </a:gridCol>
              </a:tblGrid>
              <a:tr h="395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УТВЕРЖДЕННЫЙ ПЛАН </a:t>
                      </a:r>
                    </a:p>
                    <a:p>
                      <a:pPr algn="ctr"/>
                      <a:r>
                        <a:rPr lang="ru-RU" sz="1400" dirty="0"/>
                        <a:t>НА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ИСПОЛНЕНО ЗА </a:t>
                      </a:r>
                      <a:r>
                        <a:rPr lang="ru-RU" sz="1400" dirty="0" smtClean="0"/>
                        <a:t>2023 </a:t>
                      </a:r>
                      <a:r>
                        <a:rPr lang="ru-RU" sz="1400" dirty="0"/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733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20382,3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12146,9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5981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280,3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280,3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74286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безопасность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182,1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182,1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238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Национальная экономика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984,9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984,9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0458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4070,2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3824,1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94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96504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Культура , Кинематография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195,3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195,3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Социальная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1351,0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1009,3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75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0716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Физическая культура и спорт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10,0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100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3922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ВСЕГО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27456,1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18632,9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67,9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337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321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1BC1FD07-8BCD-4F36-8AA5-84C7D276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1193D4-3E85-4873-B6F1-36221AEA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5467" y="365126"/>
            <a:ext cx="12462934" cy="51077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</a:rPr>
              <a:t>Исполнение расходов бюджета в рамках муниципальных программ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="" xmlns:a16="http://schemas.microsoft.com/office/drawing/2014/main" id="{622BC144-B8DC-43D6-A398-0183364C1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1566959"/>
              </p:ext>
            </p:extLst>
          </p:nvPr>
        </p:nvGraphicFramePr>
        <p:xfrm>
          <a:off x="1964602" y="1153387"/>
          <a:ext cx="8193386" cy="551036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04580">
                  <a:extLst>
                    <a:ext uri="{9D8B030D-6E8A-4147-A177-3AD203B41FA5}">
                      <a16:colId xmlns="" xmlns:a16="http://schemas.microsoft.com/office/drawing/2014/main" val="2909237239"/>
                    </a:ext>
                  </a:extLst>
                </a:gridCol>
                <a:gridCol w="1359862">
                  <a:extLst>
                    <a:ext uri="{9D8B030D-6E8A-4147-A177-3AD203B41FA5}">
                      <a16:colId xmlns="" xmlns:a16="http://schemas.microsoft.com/office/drawing/2014/main" val="366553792"/>
                    </a:ext>
                  </a:extLst>
                </a:gridCol>
                <a:gridCol w="1128944">
                  <a:extLst>
                    <a:ext uri="{9D8B030D-6E8A-4147-A177-3AD203B41FA5}">
                      <a16:colId xmlns="" xmlns:a16="http://schemas.microsoft.com/office/drawing/2014/main" val="1745099466"/>
                    </a:ext>
                  </a:extLst>
                </a:gridCol>
              </a:tblGrid>
              <a:tr h="736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Утверждено</a:t>
                      </a:r>
                      <a:endParaRPr lang="ru-RU" sz="1200" b="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</a:rPr>
                        <a:t>в 2023 год(тыс.руб.)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</a:rPr>
                        <a:t>Исполнено в </a:t>
                      </a:r>
                      <a:r>
                        <a:rPr lang="ru-RU" sz="1200" b="0" u="none" strike="noStrike" dirty="0" smtClean="0">
                          <a:effectLst/>
                        </a:rPr>
                        <a:t>2023 году(тыс.руб.)</a:t>
                      </a:r>
                      <a:endParaRPr lang="ru-RU" sz="1200" b="0" i="0" u="none" strike="noStrike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41" marR="5741" marT="5741" marB="0" anchor="ctr"/>
                </a:tc>
                <a:extLst>
                  <a:ext uri="{0D108BD9-81ED-4DB2-BD59-A6C34878D82A}">
                    <a16:rowId xmlns="" xmlns:a16="http://schemas.microsoft.com/office/drawing/2014/main" val="429047040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«Управление муниципальным имуществом и земельными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ресурсами»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55505491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«Профилактика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правонарушений на территории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Нижнемедведицкого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сельсовета  Курского района курской области»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49363154"/>
                  </a:ext>
                </a:extLst>
              </a:tr>
              <a:tr h="55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объектах»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41907989"/>
                  </a:ext>
                </a:extLst>
              </a:tr>
              <a:tr h="740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"Энергосбережение и повышение энергетической эффективности в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Нижнемедведицком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сельсовете Курского района Курской области"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519071960"/>
                  </a:ext>
                </a:extLst>
              </a:tr>
              <a:tr h="470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Муниципальная программа «Развитие малого и среднего предпринимательства на 2022-2026 годы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Благоустройство территории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Нижнемедведицкого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сельсовета Курского    района Курской области 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2837,3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022486240"/>
                  </a:ext>
                </a:extLst>
              </a:tr>
              <a:tr h="598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«Развитие культуры на 2021-2025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451429760"/>
                  </a:ext>
                </a:extLst>
              </a:tr>
              <a:tr h="3748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граждан на 2021-2025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43126112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 2022-2026 годы»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7484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636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>
            <a:extLst>
              <a:ext uri="{FF2B5EF4-FFF2-40B4-BE49-F238E27FC236}">
                <a16:creationId xmlns="" xmlns:a16="http://schemas.microsoft.com/office/drawing/2014/main" id="{78EFD969-1A69-421C-9283-C910FC8D2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7860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682</Words>
  <Application>Microsoft Office PowerPoint</Application>
  <PresentationFormat>Произвольный</PresentationFormat>
  <Paragraphs>246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БЮДЖЕТ ДЛЯ ГРАЖДАН</vt:lpstr>
      <vt:lpstr>Уважаемые жители  МО «Нижнемедведицкий  сельсовет»!</vt:lpstr>
      <vt:lpstr> Основные показатели исполнения бюджета Нижнемедведицкого  сельсовета за 2023 год </vt:lpstr>
      <vt:lpstr>Показатели исполнения доходов Нижнемедведицкого  сельсовета за 2023 год</vt:lpstr>
      <vt:lpstr>Структура доходов бюджета в 2023 году</vt:lpstr>
      <vt:lpstr>Структура безвозмездных поступлений в доходах  бюджета в 2023 году</vt:lpstr>
      <vt:lpstr>Исполнение расходной части бюджета Нижнемедведицкого  сельсовета  по отраслям за 2023 год (тысяч рублей)</vt:lpstr>
      <vt:lpstr>Исполнение расходов бюджета в рамках муниципальных программ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Шахова</dc:creator>
  <cp:lastModifiedBy>Buch</cp:lastModifiedBy>
  <cp:revision>125</cp:revision>
  <dcterms:created xsi:type="dcterms:W3CDTF">2021-05-12T11:15:37Z</dcterms:created>
  <dcterms:modified xsi:type="dcterms:W3CDTF">2024-03-27T13:07:33Z</dcterms:modified>
</cp:coreProperties>
</file>